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7" r:id="rId3"/>
    <p:sldId id="271" r:id="rId4"/>
    <p:sldId id="292" r:id="rId5"/>
    <p:sldId id="258" r:id="rId6"/>
    <p:sldId id="291" r:id="rId7"/>
    <p:sldId id="260" r:id="rId8"/>
    <p:sldId id="264" r:id="rId9"/>
    <p:sldId id="288" r:id="rId10"/>
    <p:sldId id="272" r:id="rId11"/>
    <p:sldId id="275" r:id="rId12"/>
    <p:sldId id="277" r:id="rId13"/>
    <p:sldId id="278" r:id="rId14"/>
    <p:sldId id="279" r:id="rId15"/>
    <p:sldId id="280" r:id="rId16"/>
    <p:sldId id="281" r:id="rId17"/>
    <p:sldId id="286" r:id="rId18"/>
    <p:sldId id="284" r:id="rId19"/>
    <p:sldId id="282" r:id="rId20"/>
    <p:sldId id="283" r:id="rId21"/>
    <p:sldId id="290" r:id="rId22"/>
    <p:sldId id="263" r:id="rId23"/>
    <p:sldId id="267" r:id="rId24"/>
    <p:sldId id="269" r:id="rId25"/>
    <p:sldId id="287" r:id="rId26"/>
    <p:sldId id="293" r:id="rId27"/>
    <p:sldId id="273" r:id="rId28"/>
    <p:sldId id="274" r:id="rId29"/>
    <p:sldId id="285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40A78-AED6-492B-B7E5-7C35727895FF}" v="99" dt="2023-06-13T20:53:14.862"/>
    <p1510:client id="{B7B239F3-BF4E-78A7-0007-67D173BB59BE}" v="132" dt="2023-06-13T21:33:28.512"/>
    <p1510:client id="{D76F5A1E-4490-445A-B93B-6CB1C5B4F692}" v="4" dt="2023-06-13T21:36:59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ECA6-69DD-483A-BA87-C3D4189B2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EE8B9-BB8D-40FD-A28C-D1044615F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15B4F-2E52-4B2C-8F8D-84B29BB1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1C9A7-7AD0-4AB3-8410-4AAF8919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F32B-A4F6-4A93-9D64-C0167AD6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A9EB-D3A0-4E92-9FD6-D8EEDE44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D6635-E1F5-4DB9-A913-CA801C78F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24405-AED7-48BF-9BB4-4B3CA414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DBEC2-BA00-4D73-9EB5-FBFDA8C6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6DE1D-411D-43BC-9FAB-91277CA2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2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210B0-1B2C-46C3-8490-E0715E09E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A1024-89F9-40EC-9BDE-6A81E9FCC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C522-21B2-4C4C-97CD-DF46E25A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7F49F-3A33-4A4D-BEAE-7102C2AC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ABB2B-714D-4681-BD3A-34F37F29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2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9D45-A60D-47FA-BD5F-FDACC568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63AE2-AAB1-4C22-BAA6-123AE249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91251-4406-46CF-8853-160E886B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4C849-45F5-40AB-AA69-B7B3527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5A5BA-CA8A-47FF-84DA-BA2E499E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3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9AD0-D869-4799-8F00-901A1DB7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57C31-D3CE-4D4B-A92C-BA872B690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54158-D969-479E-B0D2-83080559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2C34D-1A8E-4CA4-8603-B87391A4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AB9F7-A8DE-454D-A930-85893134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9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BB6B-BBAC-48A5-AB18-1FDFAAF3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370C7-BCF1-4CBF-A017-B7E24F5C7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842B1-6424-4515-BF9C-9200ECFC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78ACA-96B7-4381-BBD4-B83B1647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F19E5-FA42-4C78-BDA3-1052A881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EAC7A-2F6F-4A82-9CF8-96EBB3EB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7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75C6-C5C2-4EAF-A4F6-E83A26A8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97A8B-4C08-4581-A010-930B485F4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571EB-7057-4D1D-9FFB-98CB0F8BB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EE4B5-6BC8-42DA-ADC7-D66B266BB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7D916-441B-40D6-AD59-292DF6615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B8E98-AE74-4B86-9AA3-F7D4EECE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3E810-01F2-49A3-B180-96D7CBB8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ED7CB-0F06-4755-911B-1B611F15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3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765B9-172C-4B83-865C-17C83D7F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71194-0BAE-4734-974D-3580D3E5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6F52B-B76B-46A1-A89E-69418498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52926-D975-4085-BF7B-31E1DAE8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674E0-4262-40D1-BA08-3AE16DCB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12E1F-BC92-47D5-994D-FB7B08CCF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98D89-BBC2-45A7-87AB-ECFBEFEF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7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2EB7-6422-4064-99CB-8120EF4E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A9E49-B3D0-4D5E-A368-20DCB22F1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D1657-AFDE-4045-8497-4D4618D72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02110-4D74-4075-B6AF-8E13BF1F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4E2B8-725F-455E-A399-8AB1C633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BFC5F-5E95-4768-932B-756D7F1F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6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39B9-FAA6-4DD3-97BE-A1F0B917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52D11-99C0-432B-97CA-2AEE88979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4B99E-E519-4F26-88DE-DCCB43B96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9E19B-1932-4AE0-8F1F-1AF6793A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44A69-74FE-4C04-B454-640F4721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A4165-BCF1-4216-B3B5-D881BF3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0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3210AA-88CC-4627-A9C5-1BB0D31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488F-2034-4633-9B8E-11BBBEF86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972B2-C6D7-48C8-BBA0-768F7D99A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9F27-085C-4572-802B-6663958098D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4D9D7-E58F-4636-86B0-AD32E7B64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8D107-1FC9-4CBB-9BED-76FA6A689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1FD96-3570-4510-A53A-9B4458689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7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fred.lott@kingcounty.gov" TargetMode="External"/><Relationship Id="rId2" Type="http://schemas.openxmlformats.org/officeDocument/2006/relationships/hyperlink" Target="mailto:tryan@kingcounty.gov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ingcounty.gov/gis/" TargetMode="External"/><Relationship Id="rId4" Type="http://schemas.openxmlformats.org/officeDocument/2006/relationships/hyperlink" Target="mailto:harkeerat.kang@kingcounty.gov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0.pn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ynextmove.org/profile/summary/17-3022.00" TargetMode="External"/><Relationship Id="rId11" Type="http://schemas.openxmlformats.org/officeDocument/2006/relationships/hyperlink" Target="https://www.pickpik.com/woman-construction-helmet-tool-construction-workers-construction-manager-headwear-51988" TargetMode="External"/><Relationship Id="rId5" Type="http://schemas.openxmlformats.org/officeDocument/2006/relationships/image" Target="../media/image26.jpeg"/><Relationship Id="rId10" Type="http://schemas.openxmlformats.org/officeDocument/2006/relationships/image" Target="../media/image28.jpeg"/><Relationship Id="rId4" Type="http://schemas.openxmlformats.org/officeDocument/2006/relationships/image" Target="../media/image11.png"/><Relationship Id="rId9" Type="http://schemas.openxmlformats.org/officeDocument/2006/relationships/hyperlink" Target="https://www.bundabergnow.com/2020/05/20/your-speed-is-our-safety-campaign-targets-driver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B2DA-6109-406F-BB24-E255B5090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36" y="803000"/>
            <a:ext cx="10082918" cy="1713957"/>
          </a:xfrm>
        </p:spPr>
        <p:txBody>
          <a:bodyPr>
            <a:normAutofit/>
          </a:bodyPr>
          <a:lstStyle/>
          <a:p>
            <a:r>
              <a:rPr lang="en-US"/>
              <a:t>Roads Asset Editor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494CB-0F37-4FD3-B8F9-A275526A3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595" y="3272627"/>
            <a:ext cx="9144000" cy="25834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Tom Ryan</a:t>
            </a:r>
          </a:p>
          <a:p>
            <a:r>
              <a:rPr lang="en-US">
                <a:ea typeface="+mn-lt"/>
                <a:cs typeface="+mn-lt"/>
              </a:rPr>
              <a:t>Fred Lott</a:t>
            </a:r>
          </a:p>
          <a:p>
            <a:r>
              <a:rPr lang="en-US">
                <a:ea typeface="+mn-lt"/>
                <a:cs typeface="+mn-lt"/>
              </a:rPr>
              <a:t>Harkeerat Kang</a:t>
            </a:r>
          </a:p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WAGISA Conference</a:t>
            </a:r>
          </a:p>
          <a:p>
            <a:r>
              <a:rPr lang="en-US"/>
              <a:t>6</a:t>
            </a:r>
            <a:r>
              <a:rPr lang="en-US">
                <a:solidFill>
                  <a:schemeClr val="bg1"/>
                </a:solidFill>
              </a:rPr>
              <a:t>.15.2023</a:t>
            </a:r>
          </a:p>
        </p:txBody>
      </p:sp>
      <p:pic>
        <p:nvPicPr>
          <p:cNvPr id="4" name="Picture 2" descr="26,781 Barricade Stock Photos, Pictures &amp; Royalty-Free Images - iStock">
            <a:extLst>
              <a:ext uri="{FF2B5EF4-FFF2-40B4-BE49-F238E27FC236}">
                <a16:creationId xmlns:a16="http://schemas.microsoft.com/office/drawing/2014/main" id="{D929F301-56D9-824F-748D-9C982297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435" y="2577877"/>
            <a:ext cx="3918542" cy="2945310"/>
          </a:xfrm>
          <a:prstGeom prst="rect">
            <a:avLst/>
          </a:prstGeom>
          <a:noFill/>
          <a:effectLst>
            <a:outerShdw blurRad="12700" dist="50800" dir="5400000" sx="20000" sy="20000" algn="ctr" rotWithShape="0">
              <a:srgbClr val="000000">
                <a:alpha val="5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431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74FCE-C847-A4A0-11EB-CA3878CC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909864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0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909864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6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457200"/>
            <a:ext cx="9098647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5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1" y="457200"/>
            <a:ext cx="9098645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0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1" y="457200"/>
            <a:ext cx="9098645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2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1" y="457200"/>
            <a:ext cx="9098644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3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1" y="457200"/>
            <a:ext cx="9098644" cy="5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2" y="457200"/>
            <a:ext cx="9098641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8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2" y="457200"/>
            <a:ext cx="9098642" cy="5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6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2" y="457200"/>
            <a:ext cx="9098642" cy="5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1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1D5C-E4D2-4878-A26C-09406099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is Rae-Rae?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31CD-A17E-4FA4-9DDB-0E988AA58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Custom application for Roads Division</a:t>
            </a:r>
          </a:p>
          <a:p>
            <a:r>
              <a:rPr lang="en-US">
                <a:solidFill>
                  <a:schemeClr val="bg1"/>
                </a:solidFill>
              </a:rPr>
              <a:t>Manage Roads asset inventory in unincorporated King County</a:t>
            </a:r>
          </a:p>
          <a:p>
            <a:r>
              <a:rPr lang="en-US">
                <a:solidFill>
                  <a:schemeClr val="bg1"/>
                </a:solidFill>
              </a:rPr>
              <a:t>System of record</a:t>
            </a:r>
          </a:p>
          <a:p>
            <a:r>
              <a:rPr lang="en-US">
                <a:solidFill>
                  <a:schemeClr val="bg1"/>
                </a:solidFill>
              </a:rPr>
              <a:t>Tracks 33 different type of Roads assets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ADA ramps, Barricades, Signs, Traffic cameras</a:t>
            </a:r>
          </a:p>
          <a:p>
            <a:r>
              <a:rPr lang="en-US">
                <a:solidFill>
                  <a:schemeClr val="bg1"/>
                </a:solidFill>
              </a:rPr>
              <a:t>Add new assets or updating existing assets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34DE4DE-6178-ACA9-3B5C-B7A1019F8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56" y="532447"/>
            <a:ext cx="1627823" cy="16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31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slides (Fred)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A805C-9DA4-F08C-A43C-88E810C68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2" y="457200"/>
            <a:ext cx="9098642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0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D8A9C-4E7D-2B81-D0DB-5B9DAC98D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1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803B-35D9-42B3-AC07-CCE44713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Why Azure API Management (APIM)?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E99E-E224-4FD9-8FAB-5E4698235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Meet KCIT security and compliance requirements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Put all the backend architecture and complexity of ArcGIS Enterprise and Enterprise Geodatabase on-premise access behind the 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Securely expose API operations for our front-end application</a:t>
            </a:r>
          </a:p>
          <a:p>
            <a:r>
              <a:rPr lang="en-US">
                <a:solidFill>
                  <a:schemeClr val="bg1"/>
                </a:solidFill>
              </a:rPr>
              <a:t>Simplify and reduce the cost of application integration</a:t>
            </a:r>
          </a:p>
          <a:p>
            <a:r>
              <a:rPr lang="en-US">
                <a:solidFill>
                  <a:schemeClr val="bg1"/>
                </a:solidFill>
              </a:rPr>
              <a:t>Make data and services re-usable and easily accessible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4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71AA-D36D-4333-9BB5-48EB199C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3" y="2504026"/>
            <a:ext cx="3514477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API</a:t>
            </a:r>
            <a:r>
              <a:rPr lang="en-US"/>
              <a:t> </a:t>
            </a:r>
            <a:br>
              <a:rPr lang="en-US"/>
            </a:br>
            <a:r>
              <a:rPr lang="en-US">
                <a:solidFill>
                  <a:schemeClr val="bg1"/>
                </a:solidFill>
              </a:rPr>
              <a:t>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41480-1676-1E64-E919-05ACC3B6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54" y="906960"/>
            <a:ext cx="5492703" cy="453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9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🗺 Client-side Interactivity using React.js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EB46-CF25-7EDF-BF16-C34B8A675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ArcGIS.js is a traditionally structured Object-Oriented library.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React.js enforces a functional programming paradigm.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To resolve this conceptual mismatch, we isolated ArcGIS.js.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 is provided to the map component using </a:t>
            </a:r>
            <a:r>
              <a:rPr lang="en-US" err="1">
                <a:ea typeface="+mn-lt"/>
                <a:cs typeface="+mn-lt"/>
              </a:rPr>
              <a:t>useState</a:t>
            </a:r>
            <a:r>
              <a:rPr lang="en-US">
                <a:ea typeface="+mn-lt"/>
                <a:cs typeface="+mn-lt"/>
              </a:rPr>
              <a:t>() hooks and </a:t>
            </a:r>
            <a:r>
              <a:rPr lang="en-US" err="1">
                <a:ea typeface="+mn-lt"/>
                <a:cs typeface="+mn-lt"/>
              </a:rPr>
              <a:t>useEffect</a:t>
            </a:r>
            <a:r>
              <a:rPr lang="en-US">
                <a:ea typeface="+mn-lt"/>
                <a:cs typeface="+mn-lt"/>
              </a:rPr>
              <a:t>() event handlers.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 map returns data to the other React components by calling the set() function exposed by each </a:t>
            </a:r>
            <a:r>
              <a:rPr lang="en-US" err="1">
                <a:ea typeface="+mn-lt"/>
                <a:cs typeface="+mn-lt"/>
              </a:rPr>
              <a:t>useState</a:t>
            </a:r>
            <a:r>
              <a:rPr lang="en-US">
                <a:ea typeface="+mn-lt"/>
                <a:cs typeface="+mn-lt"/>
              </a:rPr>
              <a:t>() hook when events (like a click) occur.</a:t>
            </a:r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8968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21AAF735-3F95-8991-0CBA-D9D0F8A9B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180" y="522495"/>
            <a:ext cx="8518856" cy="5820120"/>
          </a:xfrm>
        </p:spPr>
      </p:pic>
    </p:spTree>
    <p:extLst>
      <p:ext uri="{BB962C8B-B14F-4D97-AF65-F5344CB8AC3E}">
        <p14:creationId xmlns:p14="http://schemas.microsoft.com/office/powerpoint/2010/main" val="4121131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7C3D-8685-1681-64FA-8B819981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Closing Thoughts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81A7-4080-F4E1-AC7C-190436359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4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EB46-CF25-7EDF-BF16-C34B8A675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Thorough testing before launching any new features or updates</a:t>
            </a:r>
          </a:p>
          <a:p>
            <a:r>
              <a:rPr lang="en-US"/>
              <a:t>Use UAT scripts to test all functionality in test environment</a:t>
            </a:r>
          </a:p>
          <a:p>
            <a:r>
              <a:rPr lang="en-US"/>
              <a:t>Don’t push any updates before a big event</a:t>
            </a:r>
          </a:p>
          <a:p>
            <a:r>
              <a:rPr lang="en-US"/>
              <a:t>Keep documentation current</a:t>
            </a:r>
          </a:p>
          <a:p>
            <a:r>
              <a:rPr lang="en-US">
                <a:cs typeface="Calibri" panose="020F0502020204030204"/>
              </a:rPr>
              <a:t>Make use of UX designer in the beginning</a:t>
            </a:r>
          </a:p>
        </p:txBody>
      </p:sp>
    </p:spTree>
    <p:extLst>
      <p:ext uri="{BB962C8B-B14F-4D97-AF65-F5344CB8AC3E}">
        <p14:creationId xmlns:p14="http://schemas.microsoft.com/office/powerpoint/2010/main" val="190313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pPr algn="ctr"/>
            <a:r>
              <a:rPr lang="en-US"/>
              <a:t>Questions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EB46-CF25-7EDF-BF16-C34B8A675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021"/>
            <a:ext cx="10515600" cy="4762942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Tom Ryan </a:t>
            </a:r>
            <a:r>
              <a:rPr lang="en-US">
                <a:hlinkClick r:id="rId2"/>
              </a:rPr>
              <a:t>tryan@kingcounty.gov</a:t>
            </a:r>
            <a:endParaRPr lang="en-US"/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Fred Lott </a:t>
            </a:r>
            <a:r>
              <a:rPr lang="en-US">
                <a:ea typeface="+mn-lt"/>
                <a:cs typeface="+mn-lt"/>
                <a:hlinkClick r:id="rId3"/>
              </a:rPr>
              <a:t>fred.lott@kingcounty.gov</a:t>
            </a: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Harkeerat Kang </a:t>
            </a:r>
            <a:r>
              <a:rPr lang="en-US">
                <a:ea typeface="+mn-lt"/>
                <a:cs typeface="+mn-lt"/>
                <a:hlinkClick r:id="rId4"/>
              </a:rPr>
              <a:t>harkeerat.kang@kingcounty.gov</a:t>
            </a: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King County GIS Center</a:t>
            </a:r>
          </a:p>
          <a:p>
            <a:pPr marL="0" indent="0" algn="ctr">
              <a:buNone/>
            </a:pPr>
            <a:r>
              <a:rPr lang="en-US">
                <a:ea typeface="+mn-lt"/>
                <a:cs typeface="+mn-lt"/>
                <a:hlinkClick r:id="rId5"/>
              </a:rPr>
              <a:t>https://kingcounty.gov/gis/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53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121E-B017-39B9-E662-68213BFC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slides</a:t>
            </a:r>
            <a:br>
              <a:rPr 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D4A96-4A76-4707-7459-7DE1BF8D3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B5F8-6105-48D2-A1B7-857DB9BE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57156" cy="134437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Modernization</a:t>
            </a:r>
            <a:r>
              <a:rPr lang="en-US"/>
              <a:t> </a:t>
            </a:r>
            <a:r>
              <a:rPr lang="en-US">
                <a:solidFill>
                  <a:schemeClr val="bg1"/>
                </a:solidFill>
              </a:rPr>
              <a:t>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8D0D-D63A-444B-9080-F9D95C36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447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Replace Silverlight project</a:t>
            </a:r>
          </a:p>
          <a:p>
            <a:r>
              <a:rPr lang="en-US"/>
              <a:t>Silverlight is deprecated by Microsoft</a:t>
            </a:r>
            <a:endParaRPr lang="en-US">
              <a:cs typeface="Calibri"/>
            </a:endParaRPr>
          </a:p>
          <a:p>
            <a:r>
              <a:rPr lang="en-US"/>
              <a:t>Upgrade and rewrite application</a:t>
            </a:r>
            <a:endParaRPr lang="en-US">
              <a:cs typeface="Calibri"/>
            </a:endParaRPr>
          </a:p>
          <a:p>
            <a:r>
              <a:rPr lang="en-US"/>
              <a:t>Improve application performance </a:t>
            </a:r>
            <a:endParaRPr lang="en-US">
              <a:cs typeface="Calibri"/>
            </a:endParaRPr>
          </a:p>
          <a:p>
            <a:r>
              <a:rPr lang="en-US"/>
              <a:t>Responsive design (desktop/tablet/mobile)</a:t>
            </a:r>
            <a:endParaRPr lang="en-US">
              <a:cs typeface="Calibri"/>
            </a:endParaRPr>
          </a:p>
          <a:p>
            <a:r>
              <a:rPr lang="en-US"/>
              <a:t>Improve functional operations</a:t>
            </a:r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B9F8B8-9DA3-6D93-0677-97A6ABCF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363" y="787661"/>
            <a:ext cx="2743200" cy="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8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82DB-2BDB-4904-ADE8-83F548B7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A37C-6DDF-4C56-8269-545B0FD55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42220"/>
            <a:ext cx="3487994" cy="5134743"/>
          </a:xfrm>
        </p:spPr>
        <p:txBody>
          <a:bodyPr/>
          <a:lstStyle/>
          <a:p>
            <a:r>
              <a:rPr lang="en-US" sz="2600">
                <a:solidFill>
                  <a:schemeClr val="bg1"/>
                </a:solidFill>
              </a:rPr>
              <a:t>Tina the Traffic Engineer</a:t>
            </a:r>
          </a:p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E7161C-1D6E-4C32-A5CA-8F5DF5944A34}"/>
              </a:ext>
            </a:extLst>
          </p:cNvPr>
          <p:cNvSpPr txBox="1">
            <a:spLocks/>
          </p:cNvSpPr>
          <p:nvPr/>
        </p:nvSpPr>
        <p:spPr>
          <a:xfrm>
            <a:off x="7976600" y="1042220"/>
            <a:ext cx="3487994" cy="513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>
                <a:solidFill>
                  <a:schemeClr val="bg1"/>
                </a:solidFill>
              </a:rPr>
              <a:t>Mary the Maintenance Specialist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82" y="1862392"/>
            <a:ext cx="2106464" cy="2292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870" y="1862392"/>
            <a:ext cx="1793005" cy="2650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6F800F-0B8C-43A6-9E0E-9AF59A199F56}"/>
              </a:ext>
            </a:extLst>
          </p:cNvPr>
          <p:cNvSpPr txBox="1"/>
          <p:nvPr/>
        </p:nvSpPr>
        <p:spPr>
          <a:xfrm>
            <a:off x="1056152" y="4418628"/>
            <a:ext cx="3311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Roads Asset Supervisors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Roads Data Stewards</a:t>
            </a:r>
          </a:p>
          <a:p>
            <a:r>
              <a:rPr lang="en-US" sz="1800">
                <a:solidFill>
                  <a:schemeClr val="bg1"/>
                </a:solidFill>
              </a:rPr>
              <a:t>Roads Work Planning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B27A8-AD05-4B67-A9EA-F115BFC018AB}"/>
              </a:ext>
            </a:extLst>
          </p:cNvPr>
          <p:cNvSpPr txBox="1"/>
          <p:nvPr/>
        </p:nvSpPr>
        <p:spPr>
          <a:xfrm>
            <a:off x="8411058" y="4686817"/>
            <a:ext cx="3311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General maintenance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CC05FBA-8434-4715-8743-08FC1D3785B1}"/>
              </a:ext>
            </a:extLst>
          </p:cNvPr>
          <p:cNvSpPr txBox="1">
            <a:spLocks/>
          </p:cNvSpPr>
          <p:nvPr/>
        </p:nvSpPr>
        <p:spPr>
          <a:xfrm>
            <a:off x="4126727" y="1042220"/>
            <a:ext cx="3592041" cy="513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>
                <a:solidFill>
                  <a:schemeClr val="bg1"/>
                </a:solidFill>
              </a:rPr>
              <a:t>Randy the Roads Asset Installer</a:t>
            </a:r>
          </a:p>
          <a:p>
            <a:pPr marL="0" indent="0">
              <a:buNone/>
            </a:pPr>
            <a:endParaRPr lang="en-US" sz="26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F567BC-5517-4481-A5DD-F540CB20F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583" y="2002889"/>
            <a:ext cx="2673588" cy="20119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B5B246-681D-448B-9252-76088A3D886C}"/>
              </a:ext>
            </a:extLst>
          </p:cNvPr>
          <p:cNvSpPr txBox="1"/>
          <p:nvPr/>
        </p:nvSpPr>
        <p:spPr>
          <a:xfrm>
            <a:off x="4759206" y="4418628"/>
            <a:ext cx="3311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Sign Installers</a:t>
            </a:r>
          </a:p>
          <a:p>
            <a:r>
              <a:rPr lang="en-US" sz="1800">
                <a:solidFill>
                  <a:schemeClr val="bg1"/>
                </a:solidFill>
              </a:rPr>
              <a:t>Signal Technician</a:t>
            </a:r>
          </a:p>
          <a:p>
            <a:r>
              <a:rPr lang="en-US" sz="1800">
                <a:solidFill>
                  <a:schemeClr val="bg1"/>
                </a:solidFill>
              </a:rPr>
              <a:t>Pavement  Striper</a:t>
            </a:r>
          </a:p>
          <a:p>
            <a:r>
              <a:rPr lang="en-US" sz="1800">
                <a:solidFill>
                  <a:schemeClr val="bg1"/>
                </a:solidFill>
              </a:rPr>
              <a:t>Sidewalk &amp; Curb Installer</a:t>
            </a:r>
          </a:p>
          <a:p>
            <a:r>
              <a:rPr lang="en-US" sz="1800">
                <a:solidFill>
                  <a:schemeClr val="bg1"/>
                </a:solidFill>
              </a:rPr>
              <a:t>Landscape Architect</a:t>
            </a:r>
          </a:p>
        </p:txBody>
      </p:sp>
      <p:pic>
        <p:nvPicPr>
          <p:cNvPr id="5" name="Picture 4" descr="A few men wearing hardhats&#10;&#10;Description automatically generated with low confidence">
            <a:extLst>
              <a:ext uri="{FF2B5EF4-FFF2-40B4-BE49-F238E27FC236}">
                <a16:creationId xmlns:a16="http://schemas.microsoft.com/office/drawing/2014/main" id="{C7304B58-3F76-8B9D-91B1-1FBE577A44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7892" r="34756"/>
          <a:stretch/>
        </p:blipFill>
        <p:spPr>
          <a:xfrm>
            <a:off x="1204829" y="1811794"/>
            <a:ext cx="1731051" cy="260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F6058-EEEF-69EA-908F-D1EC4ACE3A81}"/>
              </a:ext>
            </a:extLst>
          </p:cNvPr>
          <p:cNvSpPr txBox="1"/>
          <p:nvPr/>
        </p:nvSpPr>
        <p:spPr>
          <a:xfrm>
            <a:off x="796874" y="5440930"/>
            <a:ext cx="3311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mynextmove.org/profile/summary/17-3022.0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0" name="Picture 9" descr="A picture containing outdoor, ground, tree, sky&#10;&#10;Description automatically generated">
            <a:extLst>
              <a:ext uri="{FF2B5EF4-FFF2-40B4-BE49-F238E27FC236}">
                <a16:creationId xmlns:a16="http://schemas.microsoft.com/office/drawing/2014/main" id="{39258E5D-C67D-F95A-B5C3-374F6B26A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75428" y="4157811"/>
            <a:ext cx="2811244" cy="2227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12C34-EA26-E96E-5DE8-612CA8674280}"/>
              </a:ext>
            </a:extLst>
          </p:cNvPr>
          <p:cNvSpPr txBox="1"/>
          <p:nvPr/>
        </p:nvSpPr>
        <p:spPr>
          <a:xfrm>
            <a:off x="5670521" y="6259958"/>
            <a:ext cx="226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www.bundabergnow.com/2020/05/20/your-speed-is-our-safety-campaign-targets-driver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4" name="Picture 23" descr="A picture containing person, wearing, hat&#10;&#10;Description automatically generated">
            <a:extLst>
              <a:ext uri="{FF2B5EF4-FFF2-40B4-BE49-F238E27FC236}">
                <a16:creationId xmlns:a16="http://schemas.microsoft.com/office/drawing/2014/main" id="{49211FCA-43DA-4F60-1FBE-A2B4DC7696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3707" r="41512"/>
          <a:stretch/>
        </p:blipFill>
        <p:spPr>
          <a:xfrm>
            <a:off x="10399585" y="1914885"/>
            <a:ext cx="1757279" cy="22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2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B5F8-6105-48D2-A1B7-857DB9BE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 Used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8D0D-D63A-444B-9080-F9D95C36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447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App built using React and Next.JS </a:t>
            </a:r>
          </a:p>
          <a:p>
            <a:r>
              <a:rPr lang="en-US">
                <a:cs typeface="Calibri" panose="020F0502020204030204"/>
              </a:rPr>
              <a:t>ArcGIS Maps SDK for JavaScript 4.x</a:t>
            </a:r>
            <a:endParaRPr lang="en-US"/>
          </a:p>
          <a:p>
            <a:r>
              <a:rPr lang="en-US"/>
              <a:t>Uses Azure stack</a:t>
            </a:r>
            <a:endParaRPr lang="en-US">
              <a:cs typeface="Calibri"/>
            </a:endParaRPr>
          </a:p>
          <a:p>
            <a:r>
              <a:rPr lang="en-US"/>
              <a:t>Enterprise Geodatabase 10.9.1</a:t>
            </a:r>
            <a:endParaRPr lang="en-US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D9D4A8-00A0-E411-9177-8014F34E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575" y="3769176"/>
            <a:ext cx="2120450" cy="4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B1807B-9FCA-86E4-796D-58F0AA8FE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501" y="2452319"/>
            <a:ext cx="1108579" cy="9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EEC2FD7-A5B8-563F-91E9-1CD2D4C54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10" y="4516662"/>
            <a:ext cx="918292" cy="90888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7BBAE3D-2BBD-6C19-6C29-0D7222878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512" y="1107252"/>
            <a:ext cx="974607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7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4292-CEAD-4B59-9F3C-F1994825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Why custom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E161D-3B6D-4DD8-A6F1-2B930DDCA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Using Linear Referencing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Route feature class with a defined measurement (m value)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Event tables contains info about assets, conditions and events located along route features</a:t>
            </a:r>
          </a:p>
          <a:p>
            <a:r>
              <a:rPr lang="en-US">
                <a:solidFill>
                  <a:schemeClr val="bg1"/>
                </a:solidFill>
              </a:rPr>
              <a:t>Dynamic segmentation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Uses a process to display assets from an event table on a map using route features measure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The routes are no longer needed to be split each time an attribute value changes.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You dynamically locate the asset on the segment</a:t>
            </a:r>
          </a:p>
          <a:p>
            <a:r>
              <a:rPr lang="en-US">
                <a:solidFill>
                  <a:schemeClr val="bg1"/>
                </a:solidFill>
              </a:rPr>
              <a:t>No SaaS or COTS applications available</a:t>
            </a:r>
          </a:p>
          <a:p>
            <a:endParaRPr lang="en-US">
              <a:solidFill>
                <a:schemeClr val="bg1"/>
              </a:solidFill>
            </a:endParaRP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lvl="1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9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121E-B017-39B9-E662-68213BFC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Agile Methodology</a:t>
            </a:r>
            <a:br>
              <a:rPr 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D4A96-4A76-4707-7459-7DE1BF8D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Two week sprints followed by demos</a:t>
            </a:r>
          </a:p>
          <a:p>
            <a:r>
              <a:rPr lang="en-US">
                <a:cs typeface="Calibri"/>
              </a:rPr>
              <a:t>Scrum Master and Project Manager from business</a:t>
            </a:r>
          </a:p>
          <a:p>
            <a:r>
              <a:rPr lang="en-US">
                <a:cs typeface="Calibri"/>
              </a:rPr>
              <a:t>Product owner from Roads</a:t>
            </a:r>
          </a:p>
          <a:p>
            <a:r>
              <a:rPr lang="en-US">
                <a:cs typeface="Calibri"/>
              </a:rPr>
              <a:t>Technical lead</a:t>
            </a:r>
          </a:p>
          <a:p>
            <a:r>
              <a:rPr lang="en-US">
                <a:cs typeface="Calibri"/>
              </a:rPr>
              <a:t>Project development team</a:t>
            </a:r>
          </a:p>
          <a:p>
            <a:pPr lvl="1"/>
            <a:r>
              <a:rPr lang="en-US">
                <a:cs typeface="Calibri"/>
              </a:rPr>
              <a:t>Yuko Caras, Matt </a:t>
            </a:r>
            <a:r>
              <a:rPr lang="en-US" err="1">
                <a:cs typeface="Calibri"/>
              </a:rPr>
              <a:t>Kozleski</a:t>
            </a:r>
            <a:r>
              <a:rPr lang="en-US">
                <a:cs typeface="Calibri"/>
              </a:rPr>
              <a:t>, Fred Lott, Tom Ryan, Harkeerat Kang</a:t>
            </a:r>
          </a:p>
          <a:p>
            <a:pPr lvl="1"/>
            <a:r>
              <a:rPr lang="en-US">
                <a:cs typeface="Calibri"/>
              </a:rPr>
              <a:t>Lisa Owen, Jeff Gregg</a:t>
            </a:r>
          </a:p>
          <a:p>
            <a:pPr lvl="1"/>
            <a:r>
              <a:rPr lang="en-US">
                <a:cs typeface="Calibri"/>
              </a:rPr>
              <a:t>Adam Cabrera</a:t>
            </a:r>
          </a:p>
          <a:p>
            <a:pPr lvl="1"/>
            <a:r>
              <a:rPr lang="en-US">
                <a:cs typeface="Calibri"/>
              </a:rPr>
              <a:t>Michelle </a:t>
            </a:r>
            <a:r>
              <a:rPr lang="en-US" err="1">
                <a:cs typeface="Calibri"/>
              </a:rPr>
              <a:t>VanCooten</a:t>
            </a:r>
            <a:r>
              <a:rPr lang="en-US">
                <a:cs typeface="Calibri"/>
              </a:rPr>
              <a:t>, James Bach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4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82DB-2BDB-4904-ADE8-83F548B7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A37C-6DDF-4C56-8269-545B0FD55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42220"/>
            <a:ext cx="3487994" cy="5134743"/>
          </a:xfrm>
        </p:spPr>
        <p:txBody>
          <a:bodyPr/>
          <a:lstStyle/>
          <a:p>
            <a:r>
              <a:rPr lang="en-US" sz="2600">
                <a:solidFill>
                  <a:schemeClr val="bg1"/>
                </a:solidFill>
              </a:rPr>
              <a:t>Tina the Traffic Engineer</a:t>
            </a:r>
          </a:p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E7161C-1D6E-4C32-A5CA-8F5DF5944A34}"/>
              </a:ext>
            </a:extLst>
          </p:cNvPr>
          <p:cNvSpPr txBox="1">
            <a:spLocks/>
          </p:cNvSpPr>
          <p:nvPr/>
        </p:nvSpPr>
        <p:spPr>
          <a:xfrm>
            <a:off x="7976600" y="1042220"/>
            <a:ext cx="3487994" cy="513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>
                <a:solidFill>
                  <a:schemeClr val="bg1"/>
                </a:solidFill>
              </a:rPr>
              <a:t>Mary the Maintenance Specialist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82" y="1862392"/>
            <a:ext cx="2106464" cy="2292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870" y="1862392"/>
            <a:ext cx="1793005" cy="2650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6F800F-0B8C-43A6-9E0E-9AF59A199F56}"/>
              </a:ext>
            </a:extLst>
          </p:cNvPr>
          <p:cNvSpPr txBox="1"/>
          <p:nvPr/>
        </p:nvSpPr>
        <p:spPr>
          <a:xfrm>
            <a:off x="1056152" y="4418628"/>
            <a:ext cx="3311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Roads Asset Supervisors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Roads Data Stewards</a:t>
            </a:r>
          </a:p>
          <a:p>
            <a:r>
              <a:rPr lang="en-US" sz="1800">
                <a:solidFill>
                  <a:schemeClr val="bg1"/>
                </a:solidFill>
              </a:rPr>
              <a:t>Roads Work Planning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B27A8-AD05-4B67-A9EA-F115BFC018AB}"/>
              </a:ext>
            </a:extLst>
          </p:cNvPr>
          <p:cNvSpPr txBox="1"/>
          <p:nvPr/>
        </p:nvSpPr>
        <p:spPr>
          <a:xfrm>
            <a:off x="8411058" y="4686817"/>
            <a:ext cx="3311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General maintenance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CC05FBA-8434-4715-8743-08FC1D3785B1}"/>
              </a:ext>
            </a:extLst>
          </p:cNvPr>
          <p:cNvSpPr txBox="1">
            <a:spLocks/>
          </p:cNvSpPr>
          <p:nvPr/>
        </p:nvSpPr>
        <p:spPr>
          <a:xfrm>
            <a:off x="4126727" y="1042220"/>
            <a:ext cx="3592041" cy="513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>
                <a:solidFill>
                  <a:schemeClr val="bg1"/>
                </a:solidFill>
              </a:rPr>
              <a:t>Randy the Roads Asset Installer</a:t>
            </a:r>
          </a:p>
          <a:p>
            <a:pPr marL="0" indent="0">
              <a:buNone/>
            </a:pPr>
            <a:endParaRPr lang="en-US" sz="26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F567BC-5517-4481-A5DD-F540CB20F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583" y="2002889"/>
            <a:ext cx="2673588" cy="20119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B5B246-681D-448B-9252-76088A3D886C}"/>
              </a:ext>
            </a:extLst>
          </p:cNvPr>
          <p:cNvSpPr txBox="1"/>
          <p:nvPr/>
        </p:nvSpPr>
        <p:spPr>
          <a:xfrm>
            <a:off x="4759206" y="4418628"/>
            <a:ext cx="3311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Sign Installers</a:t>
            </a:r>
          </a:p>
          <a:p>
            <a:r>
              <a:rPr lang="en-US" sz="1800">
                <a:solidFill>
                  <a:schemeClr val="bg1"/>
                </a:solidFill>
              </a:rPr>
              <a:t>Signal Technician</a:t>
            </a:r>
          </a:p>
          <a:p>
            <a:r>
              <a:rPr lang="en-US" sz="1800">
                <a:solidFill>
                  <a:schemeClr val="bg1"/>
                </a:solidFill>
              </a:rPr>
              <a:t>Pavement  Striper</a:t>
            </a:r>
          </a:p>
          <a:p>
            <a:r>
              <a:rPr lang="en-US" sz="1800">
                <a:solidFill>
                  <a:schemeClr val="bg1"/>
                </a:solidFill>
              </a:rPr>
              <a:t>Sidewalk &amp; Curb Installer</a:t>
            </a:r>
          </a:p>
          <a:p>
            <a:r>
              <a:rPr lang="en-US" sz="1800">
                <a:solidFill>
                  <a:schemeClr val="bg1"/>
                </a:solidFill>
              </a:rPr>
              <a:t>Landscape Architect</a:t>
            </a:r>
          </a:p>
        </p:txBody>
      </p:sp>
    </p:spTree>
    <p:extLst>
      <p:ext uri="{BB962C8B-B14F-4D97-AF65-F5344CB8AC3E}">
        <p14:creationId xmlns:p14="http://schemas.microsoft.com/office/powerpoint/2010/main" val="42112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3F9F6A-01C2-8DAD-FC3A-A4460791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43" y="356529"/>
            <a:ext cx="8190025" cy="60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0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A2ED-C851-F76E-65AD-3C5FE65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tour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D8A9C-4E7D-2B81-D0DB-5B9DAC98D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953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Widescreen</PresentationFormat>
  <Paragraphs>115</Paragraphs>
  <Slides>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1_Office Theme</vt:lpstr>
      <vt:lpstr>Roads Asset Editor</vt:lpstr>
      <vt:lpstr>What is Rae-Rae?</vt:lpstr>
      <vt:lpstr>Modernization Effort</vt:lpstr>
      <vt:lpstr>Technologies Used</vt:lpstr>
      <vt:lpstr>Why custom application?</vt:lpstr>
      <vt:lpstr>Agile Methodology </vt:lpstr>
      <vt:lpstr>Personas</vt:lpstr>
      <vt:lpstr>PowerPoint Presentation</vt:lpstr>
      <vt:lpstr>Interface tour</vt:lpstr>
      <vt:lpstr>Interface slides (Fred)</vt:lpstr>
      <vt:lpstr>Interface slides (Fred)</vt:lpstr>
      <vt:lpstr>Interface slides (Fred)</vt:lpstr>
      <vt:lpstr>Interface slides (Fred)</vt:lpstr>
      <vt:lpstr>Interface slides (Fred)</vt:lpstr>
      <vt:lpstr>Interface slides (Fred)</vt:lpstr>
      <vt:lpstr>Interface slides (Fred)</vt:lpstr>
      <vt:lpstr>Interface slides (Fred)</vt:lpstr>
      <vt:lpstr>Interface slides (Fred)</vt:lpstr>
      <vt:lpstr>Interface slides (Fred)</vt:lpstr>
      <vt:lpstr>Interface slides (Fred)</vt:lpstr>
      <vt:lpstr>Implementation details</vt:lpstr>
      <vt:lpstr>Why Azure API Management (APIM)?</vt:lpstr>
      <vt:lpstr>API  Endpoints</vt:lpstr>
      <vt:lpstr>🗺 Client-side Interactivity using React.js</vt:lpstr>
      <vt:lpstr>PowerPoint Presentation</vt:lpstr>
      <vt:lpstr>Closing Thoughts</vt:lpstr>
      <vt:lpstr>Lessons learned</vt:lpstr>
      <vt:lpstr>Questions ?</vt:lpstr>
      <vt:lpstr>Extra slides </vt:lpstr>
      <vt:lpstr>Personas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Asset Editor</dc:title>
  <dc:creator>Kang, Harkeerat</dc:creator>
  <cp:lastModifiedBy>Lott, Fred</cp:lastModifiedBy>
  <cp:revision>1</cp:revision>
  <dcterms:created xsi:type="dcterms:W3CDTF">2023-05-26T18:09:22Z</dcterms:created>
  <dcterms:modified xsi:type="dcterms:W3CDTF">2023-06-13T23:54:00Z</dcterms:modified>
</cp:coreProperties>
</file>